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image/png" Extension="pn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theme+xml" PartName="/ppt/theme/theme1.xml"/>
  <Override ContentType="application/vnd.openxmlformats-officedocument.presentationml.slide+xml" PartName="/ppt/slides/slide10.xml"/>
  <Override ContentType="application/vnd.openxmlformats-officedocument.presentationml.slide+xml" PartName="/ppt/slides/slide8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2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y="6858000" cx="9144000"/>
  <p:notesSz cx="6858000" cy="9144000"/>
  <p:defaultTextStyle>
    <a:defPPr lvl="0">
      <a:defRPr lang="zh-TW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8" Type="http://schemas.openxmlformats.org/officeDocument/2006/relationships/slide" Target="slides/slide15.xml"/><Relationship Id="rId5" Type="http://schemas.openxmlformats.org/officeDocument/2006/relationships/slide" Target="slides/slide2.xml"/><Relationship Id="rId12" Type="http://schemas.openxmlformats.org/officeDocument/2006/relationships/slide" Target="slides/slide9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1" Type="http://schemas.openxmlformats.org/officeDocument/2006/relationships/slide" Target="slides/slide8.xml"/><Relationship Id="rId14" Type="http://schemas.openxmlformats.org/officeDocument/2006/relationships/slide" Target="slides/slide11.xml"/><Relationship Id="rId7" Type="http://schemas.openxmlformats.org/officeDocument/2006/relationships/slide" Target="slides/slide4.xml"/><Relationship Id="rId2" Type="http://schemas.openxmlformats.org/officeDocument/2006/relationships/presProps" Target="presProps1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8" Type="http://schemas.openxmlformats.org/officeDocument/2006/relationships/slide" Target="slides/slide5.xml"/><Relationship Id="rId17" Type="http://schemas.openxmlformats.org/officeDocument/2006/relationships/slide" Target="slides/slide14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1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41273-1F32-47A2-ABB8-DD0E42E1ECEF}" type="datetimeFigureOut">
              <a:rPr lang="zh-TW" altLang="en-US" smtClean="0"/>
              <a:pPr/>
              <a:t>2017/10/31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261F-3E2F-4D85-89A0-630B81C456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UmYqNNuXB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GN1q1blOl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772400" cy="6120680"/>
          </a:xfrm>
        </p:spPr>
        <p:txBody>
          <a:bodyPr>
            <a:normAutofit/>
          </a:bodyPr>
          <a:lstStyle/>
          <a:p>
            <a:pPr algn="l"/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106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學年度</a:t>
            </a:r>
            <a:r>
              <a:rPr lang="en-US" altLang="zh-TW" sz="4400" dirty="0" err="1" smtClean="0">
                <a:latin typeface="標楷體" pitchFamily="65" charset="-120"/>
                <a:ea typeface="標楷體" pitchFamily="65" charset="-120"/>
              </a:rPr>
              <a:t>教育部</a:t>
            </a:r>
            <a:r>
              <a:rPr lang="en-US" altLang="zh-TW" sz="44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4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dirty="0" err="1" smtClean="0">
                <a:latin typeface="標楷體" pitchFamily="65" charset="-120"/>
                <a:ea typeface="標楷體" pitchFamily="65" charset="-120"/>
              </a:rPr>
              <a:t>全校型中文閱讀書寫課程革新推動計畫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修平科大：</a:t>
            </a:r>
            <a:r>
              <a:rPr lang="en-US" altLang="zh-TW" sz="4400" dirty="0" err="1" smtClean="0">
                <a:latin typeface="標楷體" pitchFamily="65" charset="-120"/>
                <a:ea typeface="標楷體" pitchFamily="65" charset="-120"/>
              </a:rPr>
              <a:t>閱讀力就是生命力</a:t>
            </a:r>
            <a:r>
              <a:rPr lang="en-US" altLang="zh-TW" sz="4400" dirty="0" err="1">
                <a:latin typeface="標楷體" pitchFamily="65" charset="-120"/>
                <a:ea typeface="標楷體" pitchFamily="65" charset="-120"/>
              </a:rPr>
              <a:t>─</a:t>
            </a:r>
            <a:r>
              <a:rPr lang="en-US" altLang="zh-TW" sz="4400" dirty="0" err="1" smtClean="0">
                <a:latin typeface="標楷體" pitchFamily="65" charset="-120"/>
                <a:ea typeface="標楷體" pitchFamily="65" charset="-120"/>
              </a:rPr>
              <a:t>中文閱讀書寫精進躍升計畫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4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TA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培力課程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話語的力量－談溝通與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表達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2700" dirty="0" smtClean="0">
                <a:latin typeface="標楷體" pitchFamily="65" charset="-120"/>
                <a:ea typeface="標楷體" pitchFamily="65" charset="-120"/>
              </a:rPr>
              <a:t>講          者</a:t>
            </a:r>
            <a:r>
              <a:rPr lang="zh-TW" altLang="en-US" sz="2700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2700" dirty="0" smtClean="0">
                <a:latin typeface="標楷體" pitchFamily="65" charset="-120"/>
                <a:ea typeface="標楷體" pitchFamily="65" charset="-120"/>
              </a:rPr>
              <a:t>張達雅</a:t>
            </a:r>
            <a:r>
              <a:rPr lang="en-US" altLang="zh-TW" sz="27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sz="2700" dirty="0" smtClean="0">
                <a:latin typeface="標楷體" pitchFamily="65" charset="-120"/>
                <a:ea typeface="標楷體" pitchFamily="65" charset="-120"/>
              </a:rPr>
              <a:t>2017/11/01</a:t>
            </a:r>
            <a:br>
              <a:rPr lang="en-US" altLang="zh-TW" sz="27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27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331640" y="7101408"/>
            <a:ext cx="6400800" cy="47600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-459432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有效溝通的基礎－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傾聽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溝通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是互動的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過程</a:t>
            </a:r>
            <a:r>
              <a:rPr lang="zh-TW" altLang="en-US" dirty="0" smtClean="0">
                <a:latin typeface="新細明體"/>
                <a:ea typeface="新細明體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有效溝通是聽出來的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要聽出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對方內心深處的訊息</a:t>
            </a:r>
            <a:r>
              <a:rPr lang="zh-TW" altLang="en-US" dirty="0" smtClean="0">
                <a:latin typeface="新細明體"/>
                <a:ea typeface="新細明體"/>
              </a:rPr>
              <a:t>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感受</a:t>
            </a:r>
            <a:r>
              <a:rPr lang="zh-TW" altLang="en-US" dirty="0" smtClean="0">
                <a:latin typeface="新細明體"/>
                <a:ea typeface="新細明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想法</a:t>
            </a:r>
            <a:r>
              <a:rPr lang="zh-TW" altLang="en-US" dirty="0" smtClean="0">
                <a:latin typeface="新細明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問題和渴望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-315416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傾聽的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要點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SOLER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」傾聽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S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面向對方（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Squarely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O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採取開放的姿態（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Open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L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上半身微微向對方前傾（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Lean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E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眼神接觸（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Eye Contact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R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放鬆（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Relax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全心全意只面對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他</a:t>
            </a:r>
            <a:r>
              <a:rPr lang="zh-TW" altLang="en-US" b="1" dirty="0" smtClean="0">
                <a:solidFill>
                  <a:srgbClr val="FF0000"/>
                </a:solidFill>
                <a:latin typeface="標楷體"/>
                <a:ea typeface="標楷體"/>
              </a:rPr>
              <a:t>－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專一與尊重</a:t>
            </a:r>
            <a:r>
              <a:rPr lang="zh-TW" altLang="en-US" b="1" dirty="0" smtClean="0">
                <a:solidFill>
                  <a:srgbClr val="FF0000"/>
                </a:solidFill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了解對方的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感受、想法、問題和渴望</a:t>
            </a: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-459432"/>
            <a:ext cx="8229600" cy="20203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問題的界定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現況與期待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落差就是要解決的問題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問題不能解決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來自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缺乏＞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＞增強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損失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 ＞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＞補償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障礙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 ＞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＞排除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衝突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 ＞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＞澄清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-459432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協助解決問題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了解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</a:t>
            </a:r>
            <a:r>
              <a:rPr lang="zh-TW" altLang="en-US" dirty="0" smtClean="0">
                <a:latin typeface="標楷體"/>
                <a:ea typeface="標楷體"/>
              </a:rPr>
              <a:t>－問題個人化或集體化</a:t>
            </a:r>
            <a:endParaRPr lang="en-US" altLang="zh-TW" dirty="0" smtClean="0">
              <a:latin typeface="標楷體"/>
              <a:ea typeface="標楷體"/>
            </a:endParaRPr>
          </a:p>
          <a:p>
            <a:r>
              <a:rPr lang="zh-TW" altLang="en-US" dirty="0" smtClean="0">
                <a:latin typeface="標楷體"/>
                <a:ea typeface="標楷體"/>
              </a:rPr>
              <a:t>設定</a:t>
            </a:r>
            <a:r>
              <a:rPr lang="zh-TW" altLang="en-US" dirty="0" smtClean="0">
                <a:latin typeface="標楷體"/>
                <a:ea typeface="標楷體"/>
              </a:rPr>
              <a:t>目標</a:t>
            </a:r>
            <a:endParaRPr lang="en-US" altLang="zh-TW" dirty="0" smtClean="0">
              <a:latin typeface="標楷體"/>
              <a:ea typeface="標楷體"/>
            </a:endParaRPr>
          </a:p>
          <a:p>
            <a:r>
              <a:rPr lang="zh-TW" altLang="en-US" dirty="0" smtClean="0">
                <a:latin typeface="標楷體"/>
                <a:ea typeface="標楷體"/>
              </a:rPr>
              <a:t>探討</a:t>
            </a:r>
            <a:r>
              <a:rPr lang="zh-TW" altLang="en-US" dirty="0" smtClean="0">
                <a:latin typeface="標楷體"/>
                <a:ea typeface="標楷體"/>
              </a:rPr>
              <a:t>途徑</a:t>
            </a:r>
            <a:endParaRPr lang="en-US" altLang="zh-TW" dirty="0" smtClean="0">
              <a:latin typeface="標楷體"/>
              <a:ea typeface="標楷體"/>
            </a:endParaRPr>
          </a:p>
          <a:p>
            <a:r>
              <a:rPr lang="zh-TW" altLang="en-US" dirty="0" smtClean="0">
                <a:latin typeface="標楷體"/>
                <a:ea typeface="標楷體"/>
              </a:rPr>
              <a:t>確立實施</a:t>
            </a:r>
            <a:r>
              <a:rPr lang="zh-TW" altLang="en-US" dirty="0" smtClean="0">
                <a:latin typeface="標楷體"/>
                <a:ea typeface="標楷體"/>
              </a:rPr>
              <a:t>步驟</a:t>
            </a:r>
            <a:endParaRPr lang="en-US" altLang="zh-TW" dirty="0" smtClean="0">
              <a:latin typeface="標楷體"/>
              <a:ea typeface="標楷體"/>
            </a:endParaRPr>
          </a:p>
          <a:p>
            <a:r>
              <a:rPr lang="zh-TW" altLang="en-US" dirty="0" smtClean="0">
                <a:latin typeface="標楷體"/>
                <a:ea typeface="標楷體"/>
              </a:rPr>
              <a:t>促成</a:t>
            </a:r>
            <a:r>
              <a:rPr lang="zh-TW" altLang="en-US" dirty="0" smtClean="0">
                <a:latin typeface="標楷體"/>
                <a:ea typeface="標楷體"/>
              </a:rPr>
              <a:t>行動</a:t>
            </a:r>
            <a:endParaRPr lang="en-US" altLang="zh-TW" dirty="0" smtClean="0">
              <a:latin typeface="標楷體"/>
              <a:ea typeface="標楷體"/>
            </a:endParaRPr>
          </a:p>
          <a:p>
            <a:r>
              <a:rPr lang="zh-TW" altLang="en-US" dirty="0" smtClean="0">
                <a:latin typeface="標楷體"/>
                <a:ea typeface="標楷體"/>
              </a:rPr>
              <a:t>檢核成果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-459432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有效的回應與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表達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心態上真誠面對</a:t>
            </a:r>
            <a:r>
              <a:rPr lang="zh-TW" altLang="en-US" b="1" dirty="0" smtClean="0">
                <a:latin typeface="標楷體"/>
                <a:ea typeface="標楷體"/>
              </a:rPr>
              <a:t>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對方</a:t>
            </a:r>
            <a:r>
              <a:rPr lang="zh-TW" altLang="en-US" dirty="0" smtClean="0">
                <a:latin typeface="新細明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dirty="0" smtClean="0">
                <a:latin typeface="新細明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問題</a:t>
            </a:r>
            <a:r>
              <a:rPr lang="zh-TW" altLang="en-US" dirty="0" smtClean="0">
                <a:latin typeface="新細明體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共同承擔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環境因素的塑造與掌握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音調與內容的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整理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要有永遠都有漏網之魚的心理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準備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-130026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4929411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結語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能促進學弟妹的進步與成長</a:t>
            </a:r>
            <a:r>
              <a:rPr lang="zh-TW" altLang="en-US" sz="4000" dirty="0" smtClean="0">
                <a:solidFill>
                  <a:srgbClr val="FF0000"/>
                </a:solidFill>
                <a:latin typeface="標楷體"/>
                <a:ea typeface="標楷體"/>
              </a:rPr>
              <a:t>，是人生之至樂。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給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自己和對方更大的寬容和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鼓勵</a:t>
            </a:r>
            <a:r>
              <a:rPr lang="zh-TW" altLang="en-US" sz="4000" dirty="0" smtClean="0">
                <a:solidFill>
                  <a:srgbClr val="FF0000"/>
                </a:solidFill>
                <a:latin typeface="標楷體"/>
                <a:ea typeface="標楷體"/>
              </a:rPr>
              <a:t>，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會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引發超乎你想像的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效果</a:t>
            </a:r>
            <a:r>
              <a:rPr lang="zh-TW" altLang="en-US" sz="4000" dirty="0" smtClean="0">
                <a:solidFill>
                  <a:srgbClr val="FF0000"/>
                </a:solidFill>
                <a:latin typeface="標楷體"/>
                <a:ea typeface="標楷體"/>
              </a:rPr>
              <a:t>。</a:t>
            </a:r>
            <a:endParaRPr lang="zh-TW" altLang="en-US" sz="4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話語的力量－談溝通與表達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/>
              <a:t> The Power of The Spoken 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5"/>
            <a:ext cx="8291264" cy="504056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綱要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話語的影響力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力量的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來源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讓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增強話語能量的方法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溝通的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基礎</a:t>
            </a:r>
            <a:r>
              <a:rPr lang="zh-TW" altLang="en-US" dirty="0" smtClean="0">
                <a:latin typeface="新細明體"/>
                <a:ea typeface="新細明體"/>
              </a:rPr>
              <a:t>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傾聽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傾聽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要點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有效的回應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表達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結語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的力量－談溝通與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表達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/>
              <a:t> The Power of The Spoken 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2839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話語有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強大影響力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興邦，一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言喪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邦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病從口入，禍從口出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時然後言，人不厭其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言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話不投機半句多，說話貴在得時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得體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39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8219256" cy="7200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話語的雙面力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破壞力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：責難、批評、諷刺、詛咒</a:t>
            </a:r>
            <a:r>
              <a:rPr lang="en-US" altLang="zh-TW" dirty="0" smtClean="0">
                <a:latin typeface="新細明體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可以使人勃然大怒、義憤填膺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、悲從中來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創造力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：鼓勵、讚美、祝福</a:t>
            </a:r>
            <a:r>
              <a:rPr lang="en-US" altLang="zh-TW" dirty="0" smtClean="0">
                <a:latin typeface="新細明體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可以使人破涕為笑、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雀躍飛揚、信心滿溢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r>
              <a:rPr lang="zh-TW" altLang="en-US" sz="3900" dirty="0" smtClean="0">
                <a:latin typeface="標楷體" pitchFamily="65" charset="-120"/>
                <a:ea typeface="標楷體" pitchFamily="65" charset="-120"/>
              </a:rPr>
              <a:t>話語的力量有多大</a:t>
            </a:r>
            <a:r>
              <a:rPr lang="zh-TW" altLang="en-US" sz="3900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dirty="0" smtClean="0">
              <a:latin typeface="新細明體"/>
            </a:endParaRPr>
          </a:p>
          <a:p>
            <a:r>
              <a:rPr lang="en-US" altLang="zh-TW" dirty="0" smtClean="0">
                <a:hlinkClick r:id="rId2"/>
              </a:rPr>
              <a:t>https://www.youtube.com/watch?v=OGN1q1blOlA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創造力的話語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是真誠讚美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衷心祝福、善意建言、愛護訓勉，它能夠撫平身體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與心靈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的傷痛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造就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人，為人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帶來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祝福與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鼓舞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使人進步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成長，給人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平安與幸福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好</a:t>
            </a:r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的言語如同</a:t>
            </a:r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良藥，能撫慰鼓舞人心</a:t>
            </a:r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啟動</a:t>
            </a:r>
            <a:r>
              <a:rPr lang="zh-TW" altLang="en-US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宇宙最驚人的共振能量。</a:t>
            </a:r>
            <a:endParaRPr lang="en-US" altLang="zh-TW" dirty="0" smtClean="0">
              <a:solidFill>
                <a:srgbClr val="00B0F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趙顯三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牧師：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的話語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如何</a:t>
            </a:r>
            <a:r>
              <a:rPr lang="zh-TW" altLang="en-US" dirty="0" smtClean="0">
                <a:solidFill>
                  <a:srgbClr val="FF0000"/>
                </a:solidFill>
                <a:latin typeface="新細明體"/>
                <a:ea typeface="新細明體"/>
              </a:rPr>
              <a:t>？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的人生也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如何</a:t>
            </a:r>
            <a:r>
              <a:rPr lang="zh-TW" altLang="en-US" dirty="0" smtClean="0">
                <a:solidFill>
                  <a:srgbClr val="FF0000"/>
                </a:solidFill>
                <a:latin typeface="新細明體"/>
              </a:rPr>
              <a:t>？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30026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577483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戴爾．卡內基的故事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                                                安</a:t>
            </a:r>
            <a:r>
              <a:rPr lang="zh-TW" altLang="en-US" dirty="0" smtClean="0"/>
              <a:t>德魯</a:t>
            </a:r>
            <a:r>
              <a:rPr lang="zh-TW" altLang="en-US" dirty="0" smtClean="0">
                <a:latin typeface="新細明體"/>
              </a:rPr>
              <a:t>．</a:t>
            </a:r>
            <a:r>
              <a:rPr lang="zh-TW" altLang="en-US" dirty="0" smtClean="0"/>
              <a:t>卡內基</a:t>
            </a:r>
            <a:endParaRPr lang="zh-TW" altLang="en-US" dirty="0"/>
          </a:p>
        </p:txBody>
      </p:sp>
      <p:pic>
        <p:nvPicPr>
          <p:cNvPr id="2050" name="Picture 2" descr="「卡內基」的圖片搜尋結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1724025" cy="2657476"/>
          </a:xfrm>
          <a:prstGeom prst="rect">
            <a:avLst/>
          </a:prstGeom>
          <a:noFill/>
        </p:spPr>
      </p:pic>
      <p:pic>
        <p:nvPicPr>
          <p:cNvPr id="2052" name="Picture 4" descr="「卡內基」的圖片搜尋結果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844824"/>
            <a:ext cx="2466975" cy="1857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-387424"/>
            <a:ext cx="8229600" cy="20203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一句話」很容易說，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但要能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讓對方受用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-387424"/>
            <a:ext cx="8229600" cy="5801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話語力量的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來源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態度</a:t>
            </a: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情感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訊息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-387424"/>
            <a:ext cx="8229600" cy="20203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讓自己增強話語能量的方法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達賴說的故事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問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：「我如何才能變成一個自己愉快、也能夠給別人愉快的人呢？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「把自己當成別人。」</a:t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「把別人當成自己。」</a:t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「把別人當成別人。」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「把自己當成自己。」</a:t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pic>
        <p:nvPicPr>
          <p:cNvPr id="3074" name="Picture 2" descr="http://blog.sina.com.tw/myimages/78/20814/images/2010082712170357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0" y="2852936"/>
            <a:ext cx="33337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