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1" r:id="rId5"/>
    <p:sldId id="263" r:id="rId6"/>
    <p:sldId id="266" r:id="rId7"/>
    <p:sldId id="260" r:id="rId8"/>
    <p:sldId id="268" r:id="rId9"/>
    <p:sldId id="264" r:id="rId10"/>
    <p:sldId id="271" r:id="rId11"/>
    <p:sldId id="284" r:id="rId12"/>
    <p:sldId id="285" r:id="rId13"/>
    <p:sldId id="299" r:id="rId14"/>
    <p:sldId id="286" r:id="rId15"/>
    <p:sldId id="288" r:id="rId16"/>
    <p:sldId id="289" r:id="rId17"/>
    <p:sldId id="272" r:id="rId18"/>
    <p:sldId id="300" r:id="rId19"/>
    <p:sldId id="269" r:id="rId20"/>
    <p:sldId id="293" r:id="rId21"/>
    <p:sldId id="295" r:id="rId22"/>
    <p:sldId id="294" r:id="rId23"/>
    <p:sldId id="296" r:id="rId24"/>
    <p:sldId id="297" r:id="rId25"/>
    <p:sldId id="291" r:id="rId26"/>
    <p:sldId id="265" r:id="rId27"/>
    <p:sldId id="273" r:id="rId28"/>
    <p:sldId id="275" r:id="rId29"/>
    <p:sldId id="278" r:id="rId30"/>
    <p:sldId id="276" r:id="rId31"/>
    <p:sldId id="280" r:id="rId32"/>
    <p:sldId id="298" r:id="rId33"/>
    <p:sldId id="301" r:id="rId34"/>
    <p:sldId id="302" r:id="rId35"/>
    <p:sldId id="282" r:id="rId36"/>
    <p:sldId id="283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A4C0-F528-4CC7-A2C4-E93DA3959658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E38F-0815-4BF0-8A81-753261CDA5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com.tw/exep/assp.php/bnext/products/0010653153?utm_source=bnext&amp;utm_medium=ap-books&amp;utm_content=recommend&amp;utm_campaign=ap-20150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E38F-0815-4BF0-8A81-753261CDA51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E38F-0815-4BF0-8A81-753261CDA51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馬嘉賢是金城武，你認為是貶抑金城武，還是稱讚金城武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E38F-0815-4BF0-8A81-753261CDA51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E38F-0815-4BF0-8A81-753261CDA51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哲學家阿德勒在</a:t>
            </a:r>
            <a:r>
              <a:rPr lang="en-US" altLang="zh-TW" u="sng" dirty="0" smtClean="0">
                <a:hlinkClick r:id="rId3" tooltip="《被討厭的勇氣》"/>
              </a:rPr>
              <a:t>《</a:t>
            </a:r>
            <a:r>
              <a:rPr lang="zh-TW" altLang="en-US" u="sng" dirty="0" smtClean="0">
                <a:hlinkClick r:id="rId3" tooltip="《被討厭的勇氣》"/>
              </a:rPr>
              <a:t>被討厭的勇氣</a:t>
            </a:r>
            <a:r>
              <a:rPr lang="en-US" altLang="zh-TW" u="sng" dirty="0" smtClean="0">
                <a:hlinkClick r:id="rId3" tooltip="《被討厭的勇氣》"/>
              </a:rPr>
              <a:t>》</a:t>
            </a:r>
            <a:r>
              <a:rPr lang="zh-TW" altLang="en-US" dirty="0" smtClean="0"/>
              <a:t>化身為哲學家，向困惑而又沒有自信的年輕人開導，阿德勒說：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E38F-0815-4BF0-8A81-753261CDA51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說明：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、組員「隨機」抽取一張蓋牌的圖卡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、「圖卡」反映你當下人生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</a:t>
            </a:r>
            <a:r>
              <a:rPr lang="zh-TW" altLang="en-US" smtClean="0"/>
              <a:t>、與組員分享「圖卡」顯示的人生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E38F-0815-4BF0-8A81-753261CDA51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說明：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、組員「隨機」抽取一張蓋牌的圖卡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、「圖卡」反映你當下人生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</a:t>
            </a:r>
            <a:r>
              <a:rPr lang="zh-TW" altLang="en-US" smtClean="0"/>
              <a:t>、與組員分享「圖卡」顯示的人生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E38F-0815-4BF0-8A81-753261CDA519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0060-FBAE-44F9-B465-BA2C7EDBA250}" type="datetimeFigureOut">
              <a:rPr lang="zh-TW" altLang="en-US" smtClean="0"/>
              <a:pPr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A6E8-A8C8-4606-8EC8-418014E462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60622&#24037;&#20316;\&#25105;&#26159;&#35504;&#9472;&#40670;&#20142;&#20729;&#20540;&#21345;\&#25105;&#26159;&#3550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jCn13Aemn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60622&#24037;&#20316;\&#25105;&#26159;&#35504;&#9472;&#40670;&#20142;&#20729;&#20540;&#21345;\&#25105;&#26159;&#35504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file:///D:\20160622&#24037;&#20316;\&#25105;&#26159;&#35504;&#9472;&#40670;&#20142;&#20729;&#20540;&#21345;\&#37329;&#22478;&#27494;&#27604;&#36611;&#22909;.wma" TargetMode="External"/><Relationship Id="rId1" Type="http://schemas.openxmlformats.org/officeDocument/2006/relationships/audio" Target="file:///D:\20160622&#24037;&#20316;\&#25105;&#26159;&#35504;&#9472;&#40670;&#20142;&#20729;&#20540;&#21345;\&#26410;&#21629;&#21517;2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8000" dirty="0">
                <a:latin typeface="華康歐陽詢體W5" pitchFamily="65" charset="-120"/>
                <a:ea typeface="華康歐陽詢體W5" pitchFamily="65" charset="-120"/>
              </a:rPr>
              <a:t>我是</a:t>
            </a:r>
            <a:r>
              <a:rPr lang="zh-TW" altLang="en-US" sz="8000" dirty="0" smtClean="0">
                <a:latin typeface="華康歐陽詢體W5" pitchFamily="65" charset="-120"/>
                <a:ea typeface="華康歐陽詢體W5" pitchFamily="65" charset="-120"/>
              </a:rPr>
              <a:t>誰？</a:t>
            </a:r>
            <a:r>
              <a:rPr lang="en-US" altLang="zh-TW" dirty="0" smtClean="0">
                <a:latin typeface="華康歐陽詢體W5" pitchFamily="65" charset="-120"/>
                <a:ea typeface="華康歐陽詢體W5" pitchFamily="65" charset="-120"/>
              </a:rPr>
              <a:t/>
            </a:r>
            <a:br>
              <a:rPr lang="en-US" altLang="zh-TW" dirty="0" smtClean="0">
                <a:latin typeface="華康歐陽詢體W5" pitchFamily="65" charset="-120"/>
                <a:ea typeface="華康歐陽詢體W5" pitchFamily="65" charset="-120"/>
              </a:rPr>
            </a:br>
            <a:r>
              <a:rPr lang="zh-TW" altLang="en-US" dirty="0" smtClean="0">
                <a:latin typeface="華康歐陽詢體W5" pitchFamily="65" charset="-120"/>
                <a:ea typeface="華康歐陽詢體W5" pitchFamily="65" charset="-120"/>
              </a:rPr>
              <a:t>   ─以「點亮價值卡」定位自我</a:t>
            </a:r>
            <a:endParaRPr lang="zh-TW" altLang="en-US" dirty="0">
              <a:latin typeface="華康歐陽詢體W5" pitchFamily="65" charset="-120"/>
              <a:ea typeface="華康歐陽詢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3861048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講述者：馬嘉賢</a:t>
            </a:r>
            <a:endParaRPr lang="zh-TW" altLang="en-US" dirty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</p:txBody>
      </p:sp>
      <p:pic>
        <p:nvPicPr>
          <p:cNvPr id="4" name="圖片 3" descr="image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2295699" cy="2295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追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88640" y="-99392"/>
            <a:ext cx="11131827" cy="695739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「點亮價值卡」定位「人生價值」</a:t>
            </a:r>
            <a:endParaRPr lang="zh-TW" altLang="en-US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5" name="圖片 4" descr="點亮價值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5148064" cy="38610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80112" y="2420888"/>
            <a:ext cx="41764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</a:rPr>
              <a:t>取材：</a:t>
            </a:r>
            <a:endParaRPr lang="en-US" altLang="zh-TW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zh-TW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</a:rPr>
              <a:t>點亮生命教育協會</a:t>
            </a:r>
            <a:endParaRPr lang="zh-TW" alt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細圓體" pitchFamily="49" charset="-120"/>
              <a:ea typeface="華康細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點亮價值卡牌卡說明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1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領域：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生命教育─人生三</a:t>
            </a:r>
            <a:r>
              <a:rPr lang="zh-TW" altLang="en-US" dirty="0" smtClean="0"/>
              <a:t>問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人生</a:t>
            </a:r>
            <a:r>
              <a:rPr lang="zh-TW" altLang="en-US" dirty="0" smtClean="0"/>
              <a:t>意義與信念、價值</a:t>
            </a:r>
            <a:r>
              <a:rPr lang="zh-TW" altLang="en-US" dirty="0" smtClean="0"/>
              <a:t>思辨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/>
              <a:t>人學探索</a:t>
            </a:r>
            <a:endParaRPr lang="en-US" altLang="zh-TW" dirty="0" smtClean="0"/>
          </a:p>
          <a:p>
            <a:r>
              <a:rPr lang="zh-TW" altLang="en-US" dirty="0" smtClean="0"/>
              <a:t>教學目的：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此副牌卡將人生價值具體化，讓參與者在活動過程中，可以透過體驗、選擇、失去、獲得等方式，釐清並認識人生自我價值，並從分享中、認識與他人的生活哲學，增加交談與理解的深度。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點亮價值卡牌卡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說明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主卡：價值卡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</a:t>
            </a:r>
            <a:r>
              <a:rPr lang="en-US" altLang="zh-TW" dirty="0" smtClean="0"/>
              <a:t>+</a:t>
            </a:r>
            <a:r>
              <a:rPr lang="zh-TW" altLang="en-US" dirty="0" smtClean="0"/>
              <a:t>空白卡</a:t>
            </a:r>
            <a:r>
              <a:rPr lang="en-US" altLang="zh-TW" dirty="0" smtClean="0"/>
              <a:t>+</a:t>
            </a:r>
            <a:r>
              <a:rPr lang="zh-TW" altLang="en-US" dirty="0" smtClean="0"/>
              <a:t>版權卡。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副卡：機會</a:t>
            </a:r>
            <a:r>
              <a:rPr lang="en-US" altLang="zh-TW" dirty="0" smtClean="0"/>
              <a:t>9</a:t>
            </a:r>
            <a:r>
              <a:rPr lang="zh-TW" altLang="en-US" dirty="0" smtClean="0"/>
              <a:t>張、命運</a:t>
            </a:r>
            <a:r>
              <a:rPr lang="en-US" altLang="zh-TW" dirty="0" smtClean="0"/>
              <a:t>21</a:t>
            </a:r>
            <a:r>
              <a:rPr lang="zh-TW" altLang="en-US" dirty="0" smtClean="0"/>
              <a:t>張，牌卡說明</a:t>
            </a:r>
            <a:r>
              <a:rPr lang="en-US" altLang="zh-TW" dirty="0" smtClean="0"/>
              <a:t>9</a:t>
            </a:r>
            <a:r>
              <a:rPr lang="zh-TW" altLang="en-US" dirty="0" smtClean="0"/>
              <a:t>張、玩法</a:t>
            </a:r>
            <a:r>
              <a:rPr lang="en-US" altLang="zh-TW" dirty="0" smtClean="0"/>
              <a:t>9</a:t>
            </a:r>
            <a:r>
              <a:rPr lang="zh-TW" altLang="en-US" dirty="0" smtClean="0"/>
              <a:t>張、提問思辨卡</a:t>
            </a:r>
            <a:r>
              <a:rPr lang="en-US" altLang="zh-TW" dirty="0" smtClean="0"/>
              <a:t>5</a:t>
            </a:r>
            <a:r>
              <a:rPr lang="zh-TW" altLang="en-US" dirty="0" smtClean="0"/>
              <a:t>張，指示卡</a:t>
            </a:r>
            <a:r>
              <a:rPr lang="en-US" altLang="zh-TW" dirty="0" smtClean="0"/>
              <a:t>1</a:t>
            </a:r>
            <a:r>
              <a:rPr lang="zh-TW" altLang="en-US" dirty="0" smtClean="0"/>
              <a:t>張。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點亮價值卡牌卡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說明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教學概念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pPr marL="914400" lvl="1" indent="-514350"/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人生價值：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pPr marL="914400" lvl="1" indent="-514350">
              <a:buNone/>
            </a:pP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	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「我為什麼活著？」、「生活著的意義」。為生命教中的第一問，也是生命的終極目標。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pPr marL="914400" lvl="1" indent="-514350"/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失落與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無常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pPr marL="914400" lvl="1" indent="-514350">
              <a:buNone/>
            </a:pP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	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「未知」讓生命充滿變化體驗面對「失落與無常」，接近生命的真實，深刻反省內心的衝擊。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pPr marL="914400" lvl="1" indent="-514350"/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人我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關係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pPr marL="914400" lvl="1" indent="-514350">
              <a:buNone/>
            </a:pP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	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察覺自己與他人的不同價值。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價值卡使用方式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玩法一</a:t>
            </a:r>
            <a:r>
              <a:rPr lang="en-US" altLang="zh-TW" dirty="0" smtClean="0"/>
              <a:t>〈</a:t>
            </a:r>
            <a:r>
              <a:rPr lang="zh-TW" altLang="en-US" dirty="0" smtClean="0"/>
              <a:t>誰來當主角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人數：</a:t>
            </a:r>
            <a:r>
              <a:rPr lang="en-US" altLang="zh-TW" dirty="0" smtClean="0"/>
              <a:t>5-15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r>
              <a:rPr lang="zh-TW" altLang="en-US" dirty="0" smtClean="0"/>
              <a:t>牌卡：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張價值卡</a:t>
            </a:r>
            <a:endParaRPr lang="en-US" altLang="zh-TW" dirty="0" smtClean="0"/>
          </a:p>
          <a:p>
            <a:r>
              <a:rPr lang="zh-TW" altLang="en-US" dirty="0" smtClean="0"/>
              <a:t>時機：認識價值，價值釐清</a:t>
            </a:r>
            <a:endParaRPr lang="en-US" altLang="zh-TW" dirty="0" smtClean="0"/>
          </a:p>
          <a:p>
            <a:r>
              <a:rPr lang="zh-TW" altLang="en-US" dirty="0" smtClean="0"/>
              <a:t>流程：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教學者透過時事或影片介紹「教學人物」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請成員聽完故事後，搜尋適合該主角的價值卡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教學者下指令，成員互相搶牌，牌卡不得重複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每位成員各拿一張，分享選擇該價值的理由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玩法二</a:t>
            </a:r>
            <a:r>
              <a:rPr lang="en-US" altLang="zh-TW" dirty="0" smtClean="0"/>
              <a:t>〈</a:t>
            </a:r>
            <a:r>
              <a:rPr lang="zh-TW" altLang="en-US" dirty="0" smtClean="0"/>
              <a:t>價值賓果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人數：不限</a:t>
            </a:r>
            <a:endParaRPr lang="en-US" altLang="zh-TW" dirty="0" smtClean="0"/>
          </a:p>
          <a:p>
            <a:r>
              <a:rPr lang="zh-TW" altLang="en-US" dirty="0" smtClean="0"/>
              <a:t>牌卡：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張價值卡</a:t>
            </a:r>
            <a:endParaRPr lang="en-US" altLang="zh-TW" dirty="0" smtClean="0"/>
          </a:p>
          <a:p>
            <a:r>
              <a:rPr lang="zh-TW" altLang="en-US" dirty="0" smtClean="0"/>
              <a:t>時機：認識價值，價值釐清</a:t>
            </a:r>
            <a:endParaRPr lang="en-US" altLang="zh-TW" dirty="0" smtClean="0"/>
          </a:p>
          <a:p>
            <a:r>
              <a:rPr lang="zh-TW" altLang="en-US" dirty="0" smtClean="0"/>
              <a:t>流程：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將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張價值卡攤開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每人在</a:t>
            </a:r>
            <a:r>
              <a:rPr lang="en-US" altLang="zh-TW" dirty="0" smtClean="0"/>
              <a:t>4*4</a:t>
            </a:r>
            <a:r>
              <a:rPr lang="zh-TW" altLang="en-US" dirty="0" smtClean="0"/>
              <a:t>的</a:t>
            </a:r>
            <a:r>
              <a:rPr lang="en-US" altLang="zh-TW" dirty="0" smtClean="0"/>
              <a:t>16</a:t>
            </a:r>
            <a:r>
              <a:rPr lang="zh-TW" altLang="en-US" dirty="0" smtClean="0"/>
              <a:t>方格中填下「認為成員間最重視的價值」，彼此不可交談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逐一抽選成員，讓騎念出想要的價值，最快讓兩條連線者為賓果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價值卡使用方式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玩法三</a:t>
            </a:r>
            <a:r>
              <a:rPr lang="en-US" altLang="zh-TW" dirty="0" smtClean="0"/>
              <a:t>〈</a:t>
            </a:r>
            <a:r>
              <a:rPr lang="zh-TW" altLang="en-US" dirty="0" smtClean="0"/>
              <a:t>價值金字塔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人數：</a:t>
            </a:r>
            <a:r>
              <a:rPr lang="en-US" altLang="zh-TW" dirty="0" smtClean="0"/>
              <a:t>5-7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r>
              <a:rPr lang="zh-TW" altLang="en-US" dirty="0" smtClean="0"/>
              <a:t>牌卡：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張價值卡</a:t>
            </a:r>
            <a:endParaRPr lang="en-US" altLang="zh-TW" dirty="0" smtClean="0"/>
          </a:p>
          <a:p>
            <a:r>
              <a:rPr lang="zh-TW" altLang="en-US" dirty="0" smtClean="0"/>
              <a:t>時機：價值排序、討論與思辨</a:t>
            </a:r>
            <a:endParaRPr lang="en-US" altLang="zh-TW" dirty="0" smtClean="0"/>
          </a:p>
          <a:p>
            <a:r>
              <a:rPr lang="zh-TW" altLang="en-US" dirty="0" smtClean="0"/>
              <a:t>流程：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各成員先挑</a:t>
            </a:r>
            <a:r>
              <a:rPr lang="en-US" altLang="zh-TW" dirty="0" smtClean="0"/>
              <a:t>3</a:t>
            </a:r>
            <a:r>
              <a:rPr lang="zh-TW" altLang="en-US" dirty="0" smtClean="0"/>
              <a:t>張自己認為最重要的價值卡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各成員需用裡說明該價值的重要性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全組討論，挑出組內認為最重要的</a:t>
            </a:r>
            <a:r>
              <a:rPr lang="en-US" altLang="zh-TW" dirty="0" smtClean="0"/>
              <a:t>6</a:t>
            </a:r>
            <a:r>
              <a:rPr lang="zh-TW" altLang="en-US" dirty="0" smtClean="0"/>
              <a:t>張價值卡並排序。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玩法四</a:t>
            </a:r>
            <a:r>
              <a:rPr lang="en-US" altLang="zh-TW" dirty="0" smtClean="0"/>
              <a:t>〈</a:t>
            </a:r>
            <a:r>
              <a:rPr lang="zh-TW" altLang="en-US" dirty="0" smtClean="0"/>
              <a:t>送禮時間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人數：不限</a:t>
            </a:r>
            <a:endParaRPr lang="en-US" altLang="zh-TW" dirty="0" smtClean="0"/>
          </a:p>
          <a:p>
            <a:r>
              <a:rPr lang="zh-TW" altLang="en-US" dirty="0" smtClean="0"/>
              <a:t>牌卡：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張價值卡</a:t>
            </a:r>
            <a:endParaRPr lang="en-US" altLang="zh-TW" dirty="0" smtClean="0"/>
          </a:p>
          <a:p>
            <a:r>
              <a:rPr lang="zh-TW" altLang="en-US" dirty="0" smtClean="0"/>
              <a:t>時機：認識自我與他人、人際互動</a:t>
            </a:r>
            <a:endParaRPr lang="en-US" altLang="zh-TW" dirty="0" smtClean="0"/>
          </a:p>
          <a:p>
            <a:r>
              <a:rPr lang="zh-TW" altLang="en-US" dirty="0" smtClean="0"/>
              <a:t>流程：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被送禮主角可以為單人或全體成員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單人：請五位好友各自挑選</a:t>
            </a:r>
            <a:r>
              <a:rPr lang="en-US" altLang="zh-TW" dirty="0" smtClean="0"/>
              <a:t>2</a:t>
            </a:r>
            <a:r>
              <a:rPr lang="zh-TW" altLang="en-US" dirty="0" smtClean="0"/>
              <a:t>張最適合的價值送給主角，並說出原因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全體：成員圍成一圈，為左右成員各挑</a:t>
            </a:r>
            <a:r>
              <a:rPr lang="en-US" altLang="zh-TW" dirty="0" smtClean="0"/>
              <a:t>1</a:t>
            </a:r>
            <a:r>
              <a:rPr lang="zh-TW" altLang="en-US" dirty="0" smtClean="0"/>
              <a:t>張適合的價值，送禮並分享原因。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價值卡使用方式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玩法五</a:t>
            </a:r>
            <a:r>
              <a:rPr lang="en-US" altLang="zh-TW" dirty="0" smtClean="0"/>
              <a:t>〈</a:t>
            </a:r>
            <a:r>
              <a:rPr lang="zh-TW" altLang="en-US" dirty="0" smtClean="0"/>
              <a:t>猜猜神秘客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人數：</a:t>
            </a:r>
            <a:r>
              <a:rPr lang="en-US" altLang="zh-TW" dirty="0" smtClean="0"/>
              <a:t>5-10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r>
              <a:rPr lang="zh-TW" altLang="en-US" dirty="0" smtClean="0"/>
              <a:t>牌卡：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張價值卡</a:t>
            </a:r>
            <a:endParaRPr lang="en-US" altLang="zh-TW" dirty="0" smtClean="0"/>
          </a:p>
          <a:p>
            <a:r>
              <a:rPr lang="zh-TW" altLang="en-US" dirty="0" smtClean="0"/>
              <a:t>時機：認識自我與他人，人際互動</a:t>
            </a:r>
            <a:endParaRPr lang="en-US" altLang="zh-TW" dirty="0" smtClean="0"/>
          </a:p>
          <a:p>
            <a:r>
              <a:rPr lang="zh-TW" altLang="en-US" dirty="0" smtClean="0"/>
              <a:t>流程：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 smtClean="0"/>
              <a:t>教學者挑選成員</a:t>
            </a:r>
            <a:r>
              <a:rPr lang="en-US" altLang="zh-TW" sz="2200" dirty="0" smtClean="0"/>
              <a:t>A</a:t>
            </a:r>
            <a:r>
              <a:rPr lang="zh-TW" altLang="en-US" sz="2200" dirty="0" smtClean="0"/>
              <a:t>為「出題者」，請挑選成員</a:t>
            </a:r>
            <a:r>
              <a:rPr lang="en-US" altLang="zh-TW" sz="2200" dirty="0" smtClean="0"/>
              <a:t>B</a:t>
            </a:r>
            <a:r>
              <a:rPr lang="zh-TW" altLang="en-US" sz="2200" dirty="0" smtClean="0"/>
              <a:t>為「神秘客」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僅讓</a:t>
            </a:r>
            <a:r>
              <a:rPr lang="en-US" altLang="zh-TW" sz="2200" dirty="0" smtClean="0"/>
              <a:t>A</a:t>
            </a:r>
            <a:r>
              <a:rPr lang="zh-TW" altLang="en-US" sz="2200" dirty="0" smtClean="0"/>
              <a:t>知道</a:t>
            </a:r>
            <a:r>
              <a:rPr lang="en-US" altLang="zh-TW" sz="22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200" dirty="0" smtClean="0"/>
              <a:t>A</a:t>
            </a:r>
            <a:r>
              <a:rPr lang="zh-TW" altLang="en-US" sz="2200" dirty="0" smtClean="0"/>
              <a:t>根據</a:t>
            </a:r>
            <a:r>
              <a:rPr lang="en-US" altLang="zh-TW" sz="2200" dirty="0" smtClean="0"/>
              <a:t>B</a:t>
            </a:r>
            <a:r>
              <a:rPr lang="zh-TW" altLang="en-US" sz="2200" dirty="0" smtClean="0"/>
              <a:t>的特質，挑選出</a:t>
            </a:r>
            <a:r>
              <a:rPr lang="en-US" altLang="zh-TW" sz="2200" dirty="0" smtClean="0"/>
              <a:t>3</a:t>
            </a:r>
            <a:r>
              <a:rPr lang="zh-TW" altLang="en-US" sz="2200" dirty="0" smtClean="0"/>
              <a:t>張價值卡，讓全組成員猜「神秘客」為誰</a:t>
            </a:r>
            <a:endParaRPr lang="en-US" altLang="zh-TW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 smtClean="0"/>
              <a:t>每位成員須分享猜測理由</a:t>
            </a:r>
            <a:endParaRPr lang="en-US" altLang="zh-TW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200" dirty="0" smtClean="0"/>
              <a:t>A</a:t>
            </a:r>
            <a:r>
              <a:rPr lang="zh-TW" altLang="en-US" sz="2200" dirty="0" smtClean="0"/>
              <a:t>揭曉</a:t>
            </a:r>
            <a:r>
              <a:rPr lang="zh-TW" altLang="en-US" dirty="0" smtClean="0"/>
              <a:t>答案，分享理由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玩法六</a:t>
            </a:r>
            <a:r>
              <a:rPr lang="en-US" altLang="zh-TW" dirty="0" smtClean="0"/>
              <a:t>〈</a:t>
            </a:r>
            <a:r>
              <a:rPr lang="zh-TW" altLang="en-US" dirty="0" smtClean="0"/>
              <a:t>左右為難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人數：</a:t>
            </a:r>
            <a:r>
              <a:rPr lang="en-US" altLang="zh-TW" dirty="0" smtClean="0"/>
              <a:t>4-15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r>
              <a:rPr lang="zh-TW" altLang="en-US" dirty="0" smtClean="0"/>
              <a:t>牌卡：</a:t>
            </a:r>
            <a:r>
              <a:rPr lang="en-US" altLang="zh-TW" dirty="0" smtClean="0"/>
              <a:t>52</a:t>
            </a:r>
            <a:r>
              <a:rPr lang="zh-TW" altLang="en-US" dirty="0" smtClean="0"/>
              <a:t>張價值卡</a:t>
            </a:r>
            <a:endParaRPr lang="en-US" altLang="zh-TW" dirty="0" smtClean="0"/>
          </a:p>
          <a:p>
            <a:r>
              <a:rPr lang="zh-TW" altLang="en-US" dirty="0" smtClean="0"/>
              <a:t>時機：認識自我與他人，人際互動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選一位為主角，閉眼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另三位成員，個從價值卡中選出</a:t>
            </a:r>
            <a:r>
              <a:rPr lang="en-US" altLang="zh-TW" dirty="0" smtClean="0"/>
              <a:t>4</a:t>
            </a:r>
            <a:r>
              <a:rPr lang="zh-TW" altLang="en-US" dirty="0" smtClean="0"/>
              <a:t>張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不得重複</a:t>
            </a:r>
            <a:r>
              <a:rPr lang="en-US" altLang="zh-TW" dirty="0" smtClean="0"/>
              <a:t>)</a:t>
            </a:r>
            <a:r>
              <a:rPr lang="zh-TW" altLang="en-US" dirty="0" smtClean="0"/>
              <a:t>猜兩期符合主角「理想伴的形象侶」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主角須從中抉擇一位，作為「伴侶」，並分享原因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image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628800"/>
            <a:ext cx="3672408" cy="389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一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〈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價值賓果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〉</a:t>
            </a:r>
            <a:endParaRPr lang="zh-TW" altLang="en-US" dirty="0">
              <a:latin typeface="華康兒風體W4" pitchFamily="34" charset="-120"/>
              <a:ea typeface="華康兒風體W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139952" y="1700808"/>
          <a:ext cx="4464496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  <a:gridCol w="1116124"/>
                <a:gridCol w="1116124"/>
              </a:tblGrid>
              <a:tr h="1062118"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外貌佳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健康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要有錢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勇氣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</a:tr>
              <a:tr h="1062118"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事業成功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豁達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才能卓越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和平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</a:tr>
              <a:tr h="1062118"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冒險刺激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欣賞美好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智慧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家庭和睦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</a:tr>
              <a:tr h="1062118"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有影響力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常感恩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喜愛運動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自由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331640" y="13407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STEP1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： 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將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「認為成員間最重視的價值」填入賓果表格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234888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STEP2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： 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輪流念出填入「認為成員間最重視的價值」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4499992" y="1988840"/>
            <a:ext cx="3744416" cy="34563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4427984" y="3212976"/>
            <a:ext cx="3744416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冠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429000"/>
            <a:ext cx="2143125" cy="21431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55576" y="4221088"/>
            <a:ext cx="251863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3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zh-TW" alt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賓</a:t>
            </a:r>
            <a:r>
              <a:rPr lang="zh-TW" alt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果連線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內容版面配置區 3"/>
          <p:cNvGraphicFramePr>
            <a:graphicFrameLocks/>
          </p:cNvGraphicFramePr>
          <p:nvPr/>
        </p:nvGraphicFramePr>
        <p:xfrm>
          <a:off x="4067944" y="1700808"/>
          <a:ext cx="4608512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</a:tblGrid>
              <a:tr h="1004184"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  <a:tr h="1081429"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  <a:tr h="1081429"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  <a:tr h="1081429"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圖片 11" descr="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060848"/>
            <a:ext cx="792088" cy="636839"/>
          </a:xfrm>
          <a:prstGeom prst="rect">
            <a:avLst/>
          </a:prstGeom>
        </p:spPr>
      </p:pic>
      <p:pic>
        <p:nvPicPr>
          <p:cNvPr id="16" name="圖片 15" descr="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33056"/>
            <a:ext cx="792088" cy="636839"/>
          </a:xfrm>
          <a:prstGeom prst="rect">
            <a:avLst/>
          </a:prstGeom>
        </p:spPr>
      </p:pic>
      <p:pic>
        <p:nvPicPr>
          <p:cNvPr id="17" name="圖片 16" descr="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924944"/>
            <a:ext cx="792088" cy="636839"/>
          </a:xfrm>
          <a:prstGeom prst="rect">
            <a:avLst/>
          </a:prstGeom>
        </p:spPr>
      </p:pic>
      <p:pic>
        <p:nvPicPr>
          <p:cNvPr id="18" name="圖片 17" descr="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013176"/>
            <a:ext cx="792088" cy="636839"/>
          </a:xfrm>
          <a:prstGeom prst="rect">
            <a:avLst/>
          </a:prstGeom>
        </p:spPr>
      </p:pic>
      <p:pic>
        <p:nvPicPr>
          <p:cNvPr id="19" name="圖片 18" descr="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924944"/>
            <a:ext cx="792088" cy="636839"/>
          </a:xfrm>
          <a:prstGeom prst="rect">
            <a:avLst/>
          </a:prstGeom>
        </p:spPr>
      </p:pic>
      <p:pic>
        <p:nvPicPr>
          <p:cNvPr id="20" name="圖片 19" descr="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924944"/>
            <a:ext cx="792088" cy="636839"/>
          </a:xfrm>
          <a:prstGeom prst="rect">
            <a:avLst/>
          </a:prstGeom>
        </p:spPr>
      </p:pic>
      <p:pic>
        <p:nvPicPr>
          <p:cNvPr id="21" name="圖片 20" descr="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2924944"/>
            <a:ext cx="792088" cy="636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分組活動囉！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4" name="內容版面配置區 3" descr="少女時代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4221088"/>
            <a:ext cx="2828132" cy="2121099"/>
          </a:xfrm>
        </p:spPr>
      </p:pic>
      <p:pic>
        <p:nvPicPr>
          <p:cNvPr id="5" name="圖片 4" descr="小虎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77072"/>
            <a:ext cx="2520280" cy="2531531"/>
          </a:xfrm>
          <a:prstGeom prst="rect">
            <a:avLst/>
          </a:prstGeom>
        </p:spPr>
      </p:pic>
      <p:pic>
        <p:nvPicPr>
          <p:cNvPr id="6" name="圖片 5" descr="tfb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212976"/>
            <a:ext cx="2857500" cy="1600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15616" y="184482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細圓體" pitchFamily="49" charset="-120"/>
                <a:ea typeface="華康細圓體" pitchFamily="49" charset="-120"/>
              </a:rPr>
              <a:t>三人為一組！</a:t>
            </a:r>
            <a:endParaRPr lang="zh-TW" altLang="en-US" sz="4000" dirty="0">
              <a:latin typeface="華康細圓體" pitchFamily="49" charset="-120"/>
              <a:ea typeface="華康細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 descr="我是誰─題目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20688"/>
            <a:ext cx="4238517" cy="3816424"/>
          </a:xfrm>
        </p:spPr>
      </p:pic>
      <p:sp>
        <p:nvSpPr>
          <p:cNvPr id="12" name="矩形 11"/>
          <p:cNvSpPr/>
          <p:nvPr/>
        </p:nvSpPr>
        <p:spPr>
          <a:xfrm>
            <a:off x="4467080" y="4737918"/>
            <a:ext cx="3561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zh-TW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兒風體W4" pitchFamily="34" charset="-120"/>
                <a:ea typeface="華康兒風體W4" pitchFamily="34" charset="-120"/>
              </a:rPr>
              <a:t>小馬</a:t>
            </a:r>
            <a:r>
              <a:rPr lang="zh-TW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兒風體W4" pitchFamily="34" charset="-120"/>
                <a:ea typeface="華康兒風體W4" pitchFamily="34" charset="-120"/>
              </a:rPr>
              <a:t>國文</a:t>
            </a:r>
            <a:endParaRPr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944" y="5229200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altLang="zh-TW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Ma-</a:t>
            </a:r>
            <a:r>
              <a:rPr lang="en-US" altLang="zh-TW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Chinest</a:t>
            </a:r>
            <a:endParaRPr lang="zh-TW" alt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0032" y="1700808"/>
            <a:ext cx="3312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</a:rPr>
              <a:t>????</a:t>
            </a:r>
          </a:p>
          <a:p>
            <a:pPr algn="ctr"/>
            <a:r>
              <a:rPr lang="zh-TW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</a:rPr>
              <a:t>我是誰</a:t>
            </a:r>
            <a:endParaRPr lang="zh-TW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8" name="我是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二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〈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誰來當主角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〉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1340768"/>
            <a:ext cx="64412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STEP1</a:t>
            </a:r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endParaRPr lang="en-US" altLang="zh-TW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介紹東坡三首詩作</a:t>
            </a:r>
            <a:endParaRPr lang="en-US" altLang="zh-TW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內容版面配置區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356992"/>
            <a:ext cx="157162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定風波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1964" y="1600200"/>
            <a:ext cx="75600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洗兒詩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4" name="內容版面配置區 3" descr="洗兒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12776"/>
            <a:ext cx="29674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>
                <a:latin typeface="華康細圓體" pitchFamily="49" charset="-120"/>
                <a:ea typeface="華康細圓體" pitchFamily="49" charset="-120"/>
              </a:rPr>
              <a:t>〈自題金山畫像〉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dirty="0" smtClean="0">
                <a:latin typeface="華康兒風體W4" pitchFamily="34" charset="-120"/>
                <a:ea typeface="華康兒風體W4" pitchFamily="34" charset="-120"/>
              </a:rPr>
              <a:t>心似已灰之木，</a:t>
            </a:r>
            <a:endParaRPr lang="en-US" altLang="zh-TW" dirty="0" smtClean="0">
              <a:latin typeface="華康兒風體W4" pitchFamily="34" charset="-120"/>
              <a:ea typeface="華康兒風體W4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華康兒風體W4" pitchFamily="34" charset="-120"/>
                <a:ea typeface="華康兒風體W4" pitchFamily="34" charset="-120"/>
              </a:rPr>
              <a:t>身如不繫之舟；</a:t>
            </a:r>
            <a:endParaRPr lang="en-US" altLang="zh-TW" dirty="0" smtClean="0">
              <a:latin typeface="華康兒風體W4" pitchFamily="34" charset="-120"/>
              <a:ea typeface="華康兒風體W4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華康兒風體W4" pitchFamily="34" charset="-120"/>
                <a:ea typeface="華康兒風體W4" pitchFamily="34" charset="-120"/>
              </a:rPr>
              <a:t>問汝一生功業，</a:t>
            </a:r>
            <a:endParaRPr lang="en-US" altLang="zh-TW" dirty="0" smtClean="0">
              <a:latin typeface="華康兒風體W4" pitchFamily="34" charset="-120"/>
              <a:ea typeface="華康兒風體W4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華康兒風體W4" pitchFamily="34" charset="-120"/>
                <a:ea typeface="華康兒風體W4" pitchFamily="34" charset="-120"/>
              </a:rPr>
              <a:t>黃州、惠州、儋州。</a:t>
            </a:r>
          </a:p>
          <a:p>
            <a:endParaRPr lang="zh-TW" altLang="en-US" dirty="0"/>
          </a:p>
        </p:txBody>
      </p:sp>
      <p:pic>
        <p:nvPicPr>
          <p:cNvPr id="4" name="內容版面配置區 3" descr="images (2)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2088232" cy="387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二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〈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誰來當主角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〉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06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STEP2</a:t>
            </a:r>
            <a:r>
              <a:rPr lang="zh-TW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、挑選</a:t>
            </a:r>
            <a:r>
              <a:rPr lang="zh-TW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二</a:t>
            </a:r>
            <a:r>
              <a:rPr lang="zh-TW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張可說明東坡的「人生價值」。</a:t>
            </a:r>
            <a:endParaRPr lang="en-US" altLang="zh-TW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圖片 4" descr="s1_53b250e1bb3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96952"/>
            <a:ext cx="2469232" cy="3061848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4644008" y="2636912"/>
            <a:ext cx="3384376" cy="2052808"/>
          </a:xfrm>
          <a:prstGeom prst="wedgeEllipseCallout">
            <a:avLst>
              <a:gd name="adj1" fmla="val -80547"/>
              <a:gd name="adj2" fmla="val 573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兒風體W4" pitchFamily="34" charset="-120"/>
                <a:ea typeface="華康兒風體W4" pitchFamily="34" charset="-120"/>
              </a:rPr>
              <a:t>我認為東坡的「人生價值」是：</a:t>
            </a:r>
            <a:r>
              <a:rPr lang="en-US" altLang="zh-TW" sz="2800" dirty="0" smtClean="0">
                <a:latin typeface="華康兒風體W4" pitchFamily="34" charset="-120"/>
                <a:ea typeface="華康兒風體W4" pitchFamily="34" charset="-120"/>
              </a:rPr>
              <a:t>????</a:t>
            </a:r>
            <a:r>
              <a:rPr lang="zh-TW" altLang="en-US" sz="2800" dirty="0" smtClean="0">
                <a:latin typeface="華康兒風體W4" pitchFamily="34" charset="-120"/>
                <a:ea typeface="華康兒風體W4" pitchFamily="34" charset="-120"/>
              </a:rPr>
              <a:t>」</a:t>
            </a:r>
            <a:endParaRPr lang="zh-TW" altLang="en-US" sz="2800" dirty="0">
              <a:latin typeface="華康兒風體W4" pitchFamily="34" charset="-120"/>
              <a:ea typeface="華康兒風體W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玩法二</a:t>
            </a:r>
            <a:r>
              <a:rPr lang="en-US" altLang="zh-TW" dirty="0" smtClean="0"/>
              <a:t>〈</a:t>
            </a:r>
            <a:r>
              <a:rPr lang="zh-TW" altLang="en-US" dirty="0" smtClean="0"/>
              <a:t>價值金字塔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pic>
        <p:nvPicPr>
          <p:cNvPr id="4" name="內容版面配置區 3" descr="金字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12" cy="6858000"/>
          </a:xfrm>
        </p:spPr>
      </p:pic>
      <p:sp>
        <p:nvSpPr>
          <p:cNvPr id="5" name="矩形 4"/>
          <p:cNvSpPr/>
          <p:nvPr/>
        </p:nvSpPr>
        <p:spPr>
          <a:xfrm>
            <a:off x="1592089" y="980728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兒風體W4" pitchFamily="34" charset="-120"/>
                <a:ea typeface="華康兒風體W4" pitchFamily="34" charset="-120"/>
              </a:rPr>
              <a:t>三</a:t>
            </a:r>
            <a:r>
              <a:rPr lang="en-US" altLang="zh-TW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兒風體W4" pitchFamily="34" charset="-120"/>
                <a:ea typeface="華康兒風體W4" pitchFamily="34" charset="-120"/>
              </a:rPr>
              <a:t>〈</a:t>
            </a:r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兒風體W4" pitchFamily="34" charset="-120"/>
                <a:ea typeface="華康兒風體W4" pitchFamily="34" charset="-120"/>
              </a:rPr>
              <a:t>價值金字塔</a:t>
            </a:r>
            <a:r>
              <a:rPr lang="en-US" altLang="zh-TW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兒風體W4" pitchFamily="34" charset="-120"/>
                <a:ea typeface="華康兒風體W4" pitchFamily="34" charset="-120"/>
              </a:rPr>
              <a:t>〉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images (3)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-900608" y="0"/>
            <a:ext cx="1066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兒風體W4" pitchFamily="34" charset="-120"/>
                <a:ea typeface="華康兒風體W4" pitchFamily="34" charset="-120"/>
              </a:rPr>
              <a:t>暖身：圖卡審視當下人生</a:t>
            </a:r>
            <a:endParaRPr lang="zh-TW" altLang="en-US" dirty="0">
              <a:solidFill>
                <a:srgbClr val="002060"/>
              </a:solidFill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10" name="內容版面配置區 9" descr="images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1340768"/>
            <a:ext cx="275265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矩形 11"/>
          <p:cNvSpPr/>
          <p:nvPr/>
        </p:nvSpPr>
        <p:spPr>
          <a:xfrm>
            <a:off x="-526777" y="1844824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1</a:t>
            </a:r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、抽蓋卡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71800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5536" y="3429000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2</a:t>
            </a:r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、</a:t>
            </a: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圖</a:t>
            </a:r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卡</a:t>
            </a:r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=</a:t>
            </a:r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人生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9" name="圖片 8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118" y="1340768"/>
            <a:ext cx="3682882" cy="1808558"/>
          </a:xfrm>
          <a:prstGeom prst="rect">
            <a:avLst/>
          </a:prstGeom>
        </p:spPr>
      </p:pic>
      <p:pic>
        <p:nvPicPr>
          <p:cNvPr id="7" name="圖片 6" descr="1367919170-4004094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708920"/>
            <a:ext cx="2314947" cy="23149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837220" y="5157192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3</a:t>
            </a:r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、</a:t>
            </a: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分享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15" name="圖片 14" descr="分享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293096"/>
            <a:ext cx="3422135" cy="222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「價值金字塔」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go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！</a:t>
            </a:r>
            <a:endParaRPr lang="zh-TW" altLang="en-US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004048" y="404664"/>
            <a:ext cx="3275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step1</a:t>
            </a:r>
            <a:endParaRPr lang="zh-TW" altLang="en-US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508094">
            <a:off x="618968" y="2104792"/>
            <a:ext cx="2865505" cy="42246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800" dirty="0" smtClean="0">
                <a:latin typeface="華康兒風體W4" pitchFamily="34" charset="-120"/>
                <a:ea typeface="華康兒風體W4" pitchFamily="34" charset="-120"/>
              </a:rPr>
              <a:t>一人三張</a:t>
            </a:r>
            <a:endParaRPr lang="zh-TW" altLang="en-US" sz="8800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 rot="508094">
            <a:off x="3283264" y="1672743"/>
            <a:ext cx="2865505" cy="42246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800" dirty="0" smtClean="0">
                <a:latin typeface="華康兒風體W4" pitchFamily="34" charset="-120"/>
                <a:ea typeface="華康兒風體W4" pitchFamily="34" charset="-120"/>
              </a:rPr>
              <a:t>重要價值</a:t>
            </a:r>
            <a:endParaRPr lang="zh-TW" altLang="en-US" sz="8800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 rot="508094">
            <a:off x="5803543" y="2445438"/>
            <a:ext cx="2865505" cy="42246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800" dirty="0" smtClean="0">
                <a:latin typeface="華康兒風體W4" pitchFamily="34" charset="-120"/>
                <a:ea typeface="華康兒風體W4" pitchFamily="34" charset="-120"/>
              </a:rPr>
              <a:t>說明分享</a:t>
            </a:r>
            <a:endParaRPr lang="zh-TW" altLang="en-US" sz="8800" dirty="0">
              <a:latin typeface="華康兒風體W4" pitchFamily="34" charset="-120"/>
              <a:ea typeface="華康兒風體W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「價值金字塔」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go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！</a:t>
            </a:r>
            <a:endParaRPr lang="zh-TW" altLang="en-US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討論、排序「三個」重要價值：同理與開放、多元的省思</a:t>
            </a:r>
            <a:endParaRPr lang="en-US" altLang="zh-TW" dirty="0" smtClean="0">
              <a:latin typeface="華康兒風體W4" pitchFamily="34" charset="-120"/>
              <a:ea typeface="華康兒風體W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分享！</a:t>
            </a:r>
            <a:endParaRPr lang="zh-TW" altLang="en-US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52120" y="548680"/>
            <a:ext cx="3275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step</a:t>
            </a:r>
            <a:r>
              <a:rPr lang="en-US" altLang="zh-TW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zh-TW" altLang="en-US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rot="508094">
            <a:off x="1087857" y="3336978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rot="508094">
            <a:off x="1735928" y="3697017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5776" y="3789040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rot="508094">
            <a:off x="4040184" y="2472881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508094">
            <a:off x="4400224" y="3553001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508094">
            <a:off x="6056408" y="3841032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99992" y="3717032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rot="508094">
            <a:off x="5480344" y="2904929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76256" y="2708920"/>
            <a:ext cx="1883715" cy="269633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 b="1" dirty="0">
              <a:latin typeface="華康兒風體W4" pitchFamily="34" charset="-120"/>
              <a:ea typeface="華康兒風體W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igstockphoto_voting_13852851-300x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08920"/>
            <a:ext cx="4297660" cy="35527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「價值金字塔」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go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！</a:t>
            </a:r>
            <a:endParaRPr lang="zh-TW" altLang="en-US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1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、寫下各組分享三個價值</a:t>
            </a:r>
            <a:endParaRPr lang="en-US" altLang="zh-TW" dirty="0" smtClean="0">
              <a:latin typeface="華康兒風體W4" pitchFamily="34" charset="-120"/>
              <a:ea typeface="華康兒風體W4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2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、投票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(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一人二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~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三票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3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、選出共同價值</a:t>
            </a:r>
            <a:endParaRPr lang="zh-TW" altLang="en-US" dirty="0"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4048" y="404664"/>
            <a:ext cx="3275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step13</a:t>
            </a:r>
            <a:endParaRPr lang="zh-TW" altLang="en-US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467080" y="4737918"/>
            <a:ext cx="3561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zh-TW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兒風體W4" pitchFamily="34" charset="-120"/>
                <a:ea typeface="華康兒風體W4" pitchFamily="34" charset="-120"/>
              </a:rPr>
              <a:t>小馬國文</a:t>
            </a:r>
            <a:endParaRPr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944" y="5229200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altLang="zh-TW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</a:t>
            </a:r>
            <a:r>
              <a:rPr lang="en-US" altLang="zh-TW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-Chinese</a:t>
            </a:r>
            <a:endParaRPr lang="zh-TW" alt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2040" y="2217638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</a:rPr>
              <a:t>金城武</a:t>
            </a:r>
            <a:endParaRPr lang="en-US" altLang="zh-TW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8" name="我是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661248"/>
            <a:ext cx="304800" cy="304800"/>
          </a:xfrm>
          <a:prstGeom prst="rect">
            <a:avLst/>
          </a:prstGeom>
        </p:spPr>
      </p:pic>
      <p:pic>
        <p:nvPicPr>
          <p:cNvPr id="16" name="圖片 15" descr="我是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6672"/>
            <a:ext cx="4426615" cy="3985790"/>
          </a:xfrm>
          <a:prstGeom prst="rect">
            <a:avLst/>
          </a:prstGeom>
        </p:spPr>
      </p:pic>
      <p:pic>
        <p:nvPicPr>
          <p:cNvPr id="15" name="內容版面配置區 14" descr="金城武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331640" y="1340768"/>
            <a:ext cx="2088232" cy="2660763"/>
          </a:xfrm>
        </p:spPr>
      </p:pic>
      <p:sp>
        <p:nvSpPr>
          <p:cNvPr id="17" name="矩形 16"/>
          <p:cNvSpPr/>
          <p:nvPr/>
        </p:nvSpPr>
        <p:spPr>
          <a:xfrm>
            <a:off x="4860032" y="2276872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</a:rPr>
              <a:t>馬嘉賢</a:t>
            </a:r>
            <a:endParaRPr lang="en-US" altLang="zh-TW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8" name="圖片 17" descr="13434727_1810492985849465_4925860638783490812_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908720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「價值金字塔」</a:t>
            </a:r>
            <a:r>
              <a:rPr lang="en-US" altLang="zh-TW" dirty="0" smtClean="0">
                <a:latin typeface="華康兒風體W4" pitchFamily="34" charset="-120"/>
                <a:ea typeface="華康兒風體W4" pitchFamily="34" charset="-120"/>
              </a:rPr>
              <a:t>go</a:t>
            </a:r>
            <a:r>
              <a:rPr lang="zh-TW" altLang="en-US" dirty="0" smtClean="0">
                <a:latin typeface="華康兒風體W4" pitchFamily="34" charset="-120"/>
                <a:ea typeface="華康兒風體W4" pitchFamily="34" charset="-120"/>
              </a:rPr>
              <a:t>！</a:t>
            </a:r>
            <a:endParaRPr lang="zh-TW" altLang="en-US" dirty="0">
              <a:latin typeface="華康兒風體W4" pitchFamily="34" charset="-120"/>
              <a:ea typeface="華康兒風體W4" pitchFamily="34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圖騰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象徵物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太陽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足印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握手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心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類別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目的性價值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工具性價值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關係價值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個人價值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特性說明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細圓體" pitchFamily="49" charset="-120"/>
                          <a:ea typeface="華康細圓體" pitchFamily="49" charset="-120"/>
                        </a:rPr>
                        <a:t>永恆穩動的價值，關於人類追求的終極意義、目標</a:t>
                      </a:r>
                      <a:endParaRPr lang="zh-TW" altLang="en-US" dirty="0">
                        <a:latin typeface="華康細圓體" pitchFamily="49" charset="-120"/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細圓體" pitchFamily="49" charset="-120"/>
                          <a:ea typeface="華康細圓體" pitchFamily="49" charset="-120"/>
                        </a:rPr>
                        <a:t>為「目的性價值」的過程或工具。容易因為感到疲乏、貪戀，而導致失落、不快樂。</a:t>
                      </a:r>
                      <a:endParaRPr lang="zh-TW" altLang="en-US" dirty="0">
                        <a:latin typeface="華康細圓體" pitchFamily="49" charset="-120"/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細圓體" pitchFamily="49" charset="-120"/>
                          <a:ea typeface="華康細圓體" pitchFamily="49" charset="-120"/>
                        </a:rPr>
                        <a:t>在意自己與他人、環境、信仰的互動關係</a:t>
                      </a:r>
                      <a:endParaRPr lang="zh-TW" altLang="en-US" dirty="0">
                        <a:latin typeface="華康細圓體" pitchFamily="49" charset="-120"/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細圓體" pitchFamily="49" charset="-120"/>
                          <a:ea typeface="華康細圓體" pitchFamily="49" charset="-120"/>
                        </a:rPr>
                        <a:t>在意自身具有的特質、能力，並用心經營，提升自我價值。</a:t>
                      </a:r>
                      <a:endParaRPr lang="zh-TW" altLang="en-US" dirty="0">
                        <a:latin typeface="華康細圓體" pitchFamily="49" charset="-120"/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舉例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自我成長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智慧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正義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才能卓越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人緣好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外貌佳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常感恩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多元接納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能傾聽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自信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積極效率</a:t>
                      </a:r>
                      <a:endParaRPr lang="en-US" altLang="zh-TW" dirty="0" smtClean="0">
                        <a:latin typeface="華康兒風體W4" pitchFamily="34" charset="-120"/>
                        <a:ea typeface="華康兒風體W4" pitchFamily="34" charset="-120"/>
                      </a:endParaRPr>
                    </a:p>
                    <a:p>
                      <a:r>
                        <a:rPr lang="zh-TW" altLang="en-US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知足</a:t>
                      </a:r>
                      <a:r>
                        <a:rPr lang="en-US" altLang="zh-TW" dirty="0" smtClean="0">
                          <a:latin typeface="華康兒風體W4" pitchFamily="34" charset="-120"/>
                          <a:ea typeface="華康兒風體W4" pitchFamily="34" charset="-120"/>
                        </a:rPr>
                        <a:t>’</a:t>
                      </a:r>
                      <a:endParaRPr lang="zh-TW" altLang="en-US" dirty="0">
                        <a:latin typeface="華康兒風體W4" pitchFamily="34" charset="-120"/>
                        <a:ea typeface="華康兒風體W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004048" y="404664"/>
            <a:ext cx="3275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step</a:t>
            </a:r>
            <a:r>
              <a:rPr lang="en-US" altLang="zh-TW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zh-TW" altLang="en-US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圖片 12" descr="太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1080120" cy="1063999"/>
          </a:xfrm>
          <a:prstGeom prst="rect">
            <a:avLst/>
          </a:prstGeom>
        </p:spPr>
      </p:pic>
      <p:pic>
        <p:nvPicPr>
          <p:cNvPr id="14" name="圖片 13" descr="footprintffa5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1152128" cy="1116373"/>
          </a:xfrm>
          <a:prstGeom prst="rect">
            <a:avLst/>
          </a:prstGeom>
        </p:spPr>
      </p:pic>
      <p:pic>
        <p:nvPicPr>
          <p:cNvPr id="15" name="圖片 14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628800"/>
            <a:ext cx="1152128" cy="1152128"/>
          </a:xfrm>
          <a:prstGeom prst="rect">
            <a:avLst/>
          </a:prstGeom>
        </p:spPr>
      </p:pic>
      <p:pic>
        <p:nvPicPr>
          <p:cNvPr id="16" name="圖片 1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700808"/>
            <a:ext cx="1329622" cy="99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images (3)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-900608" y="0"/>
            <a:ext cx="1066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兒風體W4" pitchFamily="34" charset="-120"/>
                <a:ea typeface="華康兒風體W4" pitchFamily="34" charset="-120"/>
              </a:rPr>
              <a:t>預約我的圓滿人生</a:t>
            </a:r>
            <a:endParaRPr lang="zh-TW" altLang="en-US" dirty="0">
              <a:solidFill>
                <a:srgbClr val="002060"/>
              </a:solidFill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10" name="內容版面配置區 9" descr="images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1340768"/>
            <a:ext cx="275265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矩形 11"/>
          <p:cNvSpPr/>
          <p:nvPr/>
        </p:nvSpPr>
        <p:spPr>
          <a:xfrm>
            <a:off x="-180528" y="1844824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1</a:t>
            </a:r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、</a:t>
            </a: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選</a:t>
            </a:r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卡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71800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-756592" y="3068960"/>
            <a:ext cx="61093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2</a:t>
            </a:r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、</a:t>
            </a:r>
            <a:r>
              <a:rPr lang="zh-TW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圖</a:t>
            </a:r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卡</a:t>
            </a:r>
            <a:endParaRPr lang="en-US" altLang="zh-TW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兒風體W4" pitchFamily="34" charset="-120"/>
              <a:ea typeface="華康兒風體W4" pitchFamily="34" charset="-120"/>
            </a:endParaRPr>
          </a:p>
          <a:p>
            <a:pPr algn="ctr"/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      </a:t>
            </a:r>
            <a:r>
              <a:rPr lang="en-US" altLang="zh-TW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=</a:t>
            </a:r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你要的圓滿人生</a:t>
            </a:r>
            <a:endParaRPr lang="zh-TW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9" name="圖片 8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340768"/>
            <a:ext cx="3682882" cy="1808558"/>
          </a:xfrm>
          <a:prstGeom prst="rect">
            <a:avLst/>
          </a:prstGeom>
        </p:spPr>
      </p:pic>
      <p:pic>
        <p:nvPicPr>
          <p:cNvPr id="7" name="圖片 6" descr="1367919170-4004094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636912"/>
            <a:ext cx="2314947" cy="23149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3088" y="5229200"/>
            <a:ext cx="4493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3</a:t>
            </a:r>
            <a:r>
              <a:rPr lang="zh-TW" alt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、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兒風體W4" pitchFamily="34" charset="-120"/>
                <a:ea typeface="華康兒風體W4" pitchFamily="34" charset="-120"/>
              </a:rPr>
              <a:t>分享：反映哪種價值</a:t>
            </a:r>
            <a:endParaRPr lang="zh-TW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15" name="圖片 14" descr="分享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293096"/>
            <a:ext cx="3422135" cy="222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四送禮時間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4" name="內容版面配置區 3" descr="送禮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4266056" cy="2813124"/>
          </a:xfrm>
        </p:spPr>
      </p:pic>
      <p:sp>
        <p:nvSpPr>
          <p:cNvPr id="5" name="矩形 4"/>
          <p:cNvSpPr/>
          <p:nvPr/>
        </p:nvSpPr>
        <p:spPr>
          <a:xfrm>
            <a:off x="1037656" y="1700808"/>
            <a:ext cx="67747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請為</a:t>
            </a:r>
            <a:r>
              <a:rPr lang="zh-TW" alt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夥伴選擇一張價值卡作為禮物，</a:t>
            </a:r>
            <a:endParaRPr lang="en-US" altLang="zh-TW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TW" alt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感謝今晚夥伴協助你更了解自己！</a:t>
            </a:r>
            <a:endParaRPr lang="zh-TW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修平課文應用舉例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張曉風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〈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你要做什麼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〉</a:t>
            </a:r>
          </a:p>
          <a:p>
            <a:pPr lvl="1"/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請問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同學張曉風指出要做什麼其背後代表價值為何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?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1524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2419350" cy="18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下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996952"/>
            <a:ext cx="1664753" cy="1338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bd0200_p_10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212976"/>
            <a:ext cx="2203994" cy="1552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869160"/>
            <a:ext cx="2466975" cy="185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2ER-01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4149080"/>
            <a:ext cx="1624584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修平課文應用舉例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〈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兒子大玩偶</a:t>
            </a: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〉</a:t>
            </a:r>
          </a:p>
          <a:p>
            <a:pPr lvl="1"/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坤樹、阿珠、大伯等角色的行為，表示他們所看重「生命價值」為何</a:t>
            </a:r>
            <a:r>
              <a:rPr lang="en-US" altLang="zh-TW" smtClean="0">
                <a:latin typeface="華康細圓體" pitchFamily="49" charset="-120"/>
                <a:ea typeface="華康細圓體" pitchFamily="49" charset="-120"/>
              </a:rPr>
              <a:t>?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4" name="圖片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4096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" r="121" b="8241"/>
          <a:stretch>
            <a:fillRect/>
          </a:stretch>
        </p:blipFill>
        <p:spPr>
          <a:xfrm>
            <a:off x="-1044575" y="0"/>
            <a:ext cx="12206288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44575" y="12684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時間就像一張網，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灑在哪裡，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收獲就在那裡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 descr="龍貓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908050"/>
            <a:ext cx="5072063" cy="50720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1640" y="4869160"/>
            <a:ext cx="59766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兒風體W4(P)" pitchFamily="34" charset="-120"/>
                <a:ea typeface="華康兒風體W4(P)" pitchFamily="34" charset="-120"/>
              </a:rPr>
              <a:t>謝謝聆聽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形圖說文字 6"/>
          <p:cNvSpPr/>
          <p:nvPr/>
        </p:nvSpPr>
        <p:spPr>
          <a:xfrm rot="831377">
            <a:off x="1551235" y="1290297"/>
            <a:ext cx="2776019" cy="15698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まあ！私はあなたのハローよりも強力です！</a:t>
            </a:r>
            <a:endParaRPr lang="en-US" altLang="ja-JP" dirty="0" smtClean="0"/>
          </a:p>
          <a:p>
            <a:pPr algn="ctr"/>
            <a:r>
              <a:rPr lang="zh-TW" altLang="en-US" dirty="0" smtClean="0"/>
              <a:t>哼！我比你厲害多囉！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馬嘉賢是金城武，你覺得是</a:t>
            </a:r>
            <a:r>
              <a:rPr lang="zh-TW" altLang="zh-TW" dirty="0" smtClean="0"/>
              <a:t>……</a:t>
            </a:r>
            <a:endParaRPr lang="zh-TW" altLang="en-US" dirty="0"/>
          </a:p>
        </p:txBody>
      </p:sp>
      <p:pic>
        <p:nvPicPr>
          <p:cNvPr id="4" name="內容版面配置區 3" descr="金城武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1342406">
            <a:off x="-522910" y="2283292"/>
            <a:ext cx="3492642" cy="4450221"/>
          </a:xfrm>
        </p:spPr>
      </p:pic>
      <p:pic>
        <p:nvPicPr>
          <p:cNvPr id="5" name="圖片 4" descr="13434727_1810492985849465_4925860638783490812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25177">
            <a:off x="6037174" y="3958069"/>
            <a:ext cx="2994713" cy="29947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03848" y="1412776"/>
            <a:ext cx="66967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馬嘉賢高攀金城武！</a:t>
            </a:r>
            <a:endParaRPr lang="zh-TW" alt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橢圓形圖說文字 7"/>
          <p:cNvSpPr/>
          <p:nvPr/>
        </p:nvSpPr>
        <p:spPr>
          <a:xfrm rot="21316430" flipH="1">
            <a:off x="3993011" y="3332887"/>
            <a:ext cx="2984972" cy="18000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ではありません！私よりあなたがより良いああ！</a:t>
            </a:r>
            <a:endParaRPr lang="en-US" altLang="ja-JP" dirty="0" smtClean="0"/>
          </a:p>
          <a:p>
            <a:pPr algn="ctr"/>
            <a:r>
              <a:rPr lang="zh-TW" altLang="en-US" dirty="0" smtClean="0"/>
              <a:t>不！我比你更棒喔！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03848" y="2132856"/>
            <a:ext cx="66967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金城武高攀馬嘉賢！</a:t>
            </a:r>
            <a:endParaRPr lang="zh-TW" alt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未命名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788024" y="5157192"/>
            <a:ext cx="304800" cy="304800"/>
          </a:xfrm>
          <a:prstGeom prst="rect">
            <a:avLst/>
          </a:prstGeom>
        </p:spPr>
      </p:pic>
      <p:pic>
        <p:nvPicPr>
          <p:cNvPr id="13" name="金城武比較好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771800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58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76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6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19872" y="2132856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歐陽詢體W5" pitchFamily="65" charset="-120"/>
                <a:ea typeface="華康歐陽詢體W5" pitchFamily="65" charset="-120"/>
              </a:rPr>
              <a:t>人生價值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歐陽詢體W5" pitchFamily="65" charset="-120"/>
              <a:ea typeface="華康歐陽詢體W5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3688" y="1556792"/>
            <a:ext cx="6120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歐陽詢體W5" pitchFamily="65" charset="-120"/>
                <a:ea typeface="華康歐陽詢體W5" pitchFamily="65" charset="-120"/>
              </a:rPr>
              <a:t>人生價值</a:t>
            </a:r>
            <a:endParaRPr lang="zh-TW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歐陽詢體W5" pitchFamily="65" charset="-120"/>
              <a:ea typeface="華康歐陽詢體W5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判斷依據？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 descr="天秤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83568" y="3212976"/>
            <a:ext cx="3024336" cy="3024336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" name="內容版面配置區 9" descr="天秤155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20072" y="2924944"/>
            <a:ext cx="3334444" cy="3334444"/>
          </a:xfrm>
        </p:spPr>
      </p:pic>
      <p:sp>
        <p:nvSpPr>
          <p:cNvPr id="14" name="矩形 13"/>
          <p:cNvSpPr/>
          <p:nvPr/>
        </p:nvSpPr>
        <p:spPr>
          <a:xfrm>
            <a:off x="1619672" y="69269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歐陽詢體W5" pitchFamily="65" charset="-120"/>
                <a:ea typeface="華康歐陽詢體W5" pitchFamily="65" charset="-120"/>
              </a:rPr>
              <a:t>人生價值</a:t>
            </a:r>
            <a:endParaRPr lang="zh-TW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歐陽詢體W5" pitchFamily="65" charset="-120"/>
              <a:ea typeface="華康歐陽詢體W5" pitchFamily="65" charset="-120"/>
            </a:endParaRPr>
          </a:p>
        </p:txBody>
      </p:sp>
      <p:pic>
        <p:nvPicPr>
          <p:cNvPr id="15" name="圖片 14" descr="天平555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132856"/>
            <a:ext cx="4231332" cy="4231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 descr="images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317274"/>
            <a:ext cx="7848872" cy="654072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心中是否出現過下列聲音？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9158" y="4588073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為什麼我如此平凡而沒有作為呢？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891207" y="3940000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為什麼我不是○○○？</a:t>
            </a:r>
          </a:p>
        </p:txBody>
      </p:sp>
      <p:sp>
        <p:nvSpPr>
          <p:cNvPr id="6" name="矩形 5"/>
          <p:cNvSpPr/>
          <p:nvPr/>
        </p:nvSpPr>
        <p:spPr>
          <a:xfrm>
            <a:off x="1467270" y="3363937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如果我是○○○就好了</a:t>
            </a:r>
            <a:r>
              <a:rPr lang="en-US" altLang="zh-TW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……</a:t>
            </a:r>
          </a:p>
        </p:txBody>
      </p:sp>
      <p:sp>
        <p:nvSpPr>
          <p:cNvPr id="8" name="矩形 7"/>
          <p:cNvSpPr/>
          <p:nvPr/>
        </p:nvSpPr>
        <p:spPr>
          <a:xfrm>
            <a:off x="1611286" y="2715864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人家是高富帥，我是矮窮醜</a:t>
            </a:r>
          </a:p>
        </p:txBody>
      </p:sp>
      <p:sp>
        <p:nvSpPr>
          <p:cNvPr id="10" name="矩形 9"/>
          <p:cNvSpPr/>
          <p:nvPr/>
        </p:nvSpPr>
        <p:spPr>
          <a:xfrm>
            <a:off x="1043608" y="5373216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○○○好好喔，我想像他一樣</a:t>
            </a:r>
          </a:p>
        </p:txBody>
      </p:sp>
      <p:sp>
        <p:nvSpPr>
          <p:cNvPr id="12" name="矩形 11"/>
          <p:cNvSpPr/>
          <p:nvPr/>
        </p:nvSpPr>
        <p:spPr>
          <a:xfrm>
            <a:off x="1755303" y="1995785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我好想變成○○○</a:t>
            </a:r>
            <a:r>
              <a:rPr lang="en-US" altLang="zh-TW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…………</a:t>
            </a:r>
          </a:p>
        </p:txBody>
      </p:sp>
      <p:sp>
        <p:nvSpPr>
          <p:cNvPr id="13" name="矩形 12"/>
          <p:cNvSpPr/>
          <p:nvPr/>
        </p:nvSpPr>
        <p:spPr>
          <a:xfrm>
            <a:off x="1403648" y="1412776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別人的人生總比我過得好？</a:t>
            </a:r>
          </a:p>
        </p:txBody>
      </p:sp>
      <p:sp>
        <p:nvSpPr>
          <p:cNvPr id="16" name="矩形 15"/>
          <p:cNvSpPr/>
          <p:nvPr/>
        </p:nvSpPr>
        <p:spPr>
          <a:xfrm>
            <a:off x="2051720" y="5949280"/>
            <a:ext cx="655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我好羨慕○○○喔</a:t>
            </a:r>
          </a:p>
        </p:txBody>
      </p:sp>
      <p:pic>
        <p:nvPicPr>
          <p:cNvPr id="15" name="圖片 14" descr="145140452491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04664"/>
            <a:ext cx="6192688" cy="619268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19672" y="501317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歐陽詢體W5" pitchFamily="65" charset="-120"/>
                <a:ea typeface="華康歐陽詢體W5" pitchFamily="65" charset="-120"/>
              </a:rPr>
              <a:t>人生價值</a:t>
            </a:r>
            <a:endParaRPr lang="zh-TW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歐陽詢體W5" pitchFamily="65" charset="-120"/>
              <a:ea typeface="華康歐陽詢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2" grpId="0"/>
      <p:bldP spid="13" grpId="0"/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a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5618651" cy="39330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75856" y="620688"/>
            <a:ext cx="5554960" cy="4525963"/>
          </a:xfrm>
        </p:spPr>
        <p:txBody>
          <a:bodyPr/>
          <a:lstStyle/>
          <a:p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阿德勒：</a:t>
            </a:r>
            <a:endParaRPr lang="en-US" altLang="zh-TW" dirty="0" smtClean="0">
              <a:latin typeface="華康細圓體" pitchFamily="49" charset="-120"/>
              <a:ea typeface="華康細圓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華康細圓體" pitchFamily="49" charset="-120"/>
                <a:ea typeface="華康細圓體" pitchFamily="49" charset="-120"/>
              </a:rPr>
              <a:t>	</a:t>
            </a:r>
            <a:r>
              <a:rPr lang="zh-TW" altLang="en-US" dirty="0" smtClean="0">
                <a:latin typeface="華康細圓體" pitchFamily="49" charset="-120"/>
                <a:ea typeface="華康細圓體" pitchFamily="49" charset="-120"/>
              </a:rPr>
              <a:t>人們總是為了人際之間的種種比較，所產生的自卑感而痛苦，導致無法獲得真正的心靈自由，自卑感束縛了人生，有時更成為自己不願成長的藉口。</a:t>
            </a:r>
            <a:endParaRPr lang="zh-TW" altLang="en-US" dirty="0">
              <a:latin typeface="華康細圓體" pitchFamily="49" charset="-120"/>
              <a:ea typeface="華康細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高希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88840" y="0"/>
            <a:ext cx="12457384" cy="70072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3888" y="1196752"/>
            <a:ext cx="5112568" cy="417646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細圓體" pitchFamily="49" charset="-120"/>
                <a:ea typeface="華康細圓體" pitchFamily="49" charset="-120"/>
              </a:rPr>
              <a:t>人格獨立：沒有人格上的獨立，自己就缺少「自信」。作一個堂堂正正、有自信的人，就不需要扭曲自己、順奉別人！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華康細圓體" pitchFamily="49" charset="-120"/>
              <a:ea typeface="華康細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64704" y="0"/>
            <a:ext cx="11625428" cy="7245424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55576" y="836712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歐陽詢體W5" pitchFamily="65" charset="-120"/>
                <a:ea typeface="華康歐陽詢體W5" pitchFamily="65" charset="-120"/>
              </a:rPr>
              <a:t>「</a:t>
            </a:r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歐陽詢體W5" pitchFamily="65" charset="-120"/>
                <a:ea typeface="華康歐陽詢體W5" pitchFamily="65" charset="-120"/>
              </a:rPr>
              <a:t>人生價值」指引</a:t>
            </a:r>
            <a:endParaRPr lang="en-US" altLang="zh-TW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歐陽詢體W5" pitchFamily="65" charset="-120"/>
                <a:ea typeface="華康歐陽詢體W5" pitchFamily="65" charset="-120"/>
              </a:rPr>
              <a:t>          「生命」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歐陽詢體W5" pitchFamily="65" charset="-120"/>
                <a:ea typeface="華康歐陽詢體W5" pitchFamily="65" charset="-120"/>
              </a:rPr>
              <a:t>方向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歐陽詢體W5" pitchFamily="65" charset="-120"/>
              <a:ea typeface="華康歐陽詢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1515</Words>
  <Application>Microsoft Office PowerPoint</Application>
  <PresentationFormat>如螢幕大小 (4:3)</PresentationFormat>
  <Paragraphs>231</Paragraphs>
  <Slides>36</Slides>
  <Notes>7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我是誰？    ─以「點亮價值卡」定位自我</vt:lpstr>
      <vt:lpstr>投影片 2</vt:lpstr>
      <vt:lpstr>投影片 3</vt:lpstr>
      <vt:lpstr>馬嘉賢是金城武，你覺得是……</vt:lpstr>
      <vt:lpstr>判斷依據？</vt:lpstr>
      <vt:lpstr>心中是否出現過下列聲音？</vt:lpstr>
      <vt:lpstr>投影片 7</vt:lpstr>
      <vt:lpstr>投影片 8</vt:lpstr>
      <vt:lpstr>投影片 9</vt:lpstr>
      <vt:lpstr>「點亮價值卡」定位「人生價值」</vt:lpstr>
      <vt:lpstr>點亮價值卡牌卡說明1</vt:lpstr>
      <vt:lpstr>點亮價值卡牌卡說明2</vt:lpstr>
      <vt:lpstr>點亮價值卡牌卡說明3</vt:lpstr>
      <vt:lpstr>價值卡使用方式</vt:lpstr>
      <vt:lpstr>價值卡使用方式</vt:lpstr>
      <vt:lpstr>價值卡使用方式</vt:lpstr>
      <vt:lpstr>投影片 17</vt:lpstr>
      <vt:lpstr>一〈價值賓果〉</vt:lpstr>
      <vt:lpstr>分組活動囉！</vt:lpstr>
      <vt:lpstr>二〈誰來當主角〉</vt:lpstr>
      <vt:lpstr>投影片 21</vt:lpstr>
      <vt:lpstr>洗兒詩</vt:lpstr>
      <vt:lpstr>〈自題金山畫像〉</vt:lpstr>
      <vt:lpstr>二〈誰來當主角〉</vt:lpstr>
      <vt:lpstr>玩法二〈價值金字塔〉</vt:lpstr>
      <vt:lpstr>暖身：圖卡審視當下人生</vt:lpstr>
      <vt:lpstr>「價值金字塔」go！</vt:lpstr>
      <vt:lpstr>「價值金字塔」go！</vt:lpstr>
      <vt:lpstr>「價值金字塔」go！</vt:lpstr>
      <vt:lpstr>「價值金字塔」go！</vt:lpstr>
      <vt:lpstr>預約我的圓滿人生</vt:lpstr>
      <vt:lpstr>四送禮時間</vt:lpstr>
      <vt:lpstr>修平課文應用舉例</vt:lpstr>
      <vt:lpstr>修平課文應用舉例</vt:lpstr>
      <vt:lpstr>時間就像一張網， 灑在哪裡， 收獲就在那裡</vt:lpstr>
      <vt:lpstr>投影片 36</vt:lpstr>
    </vt:vector>
  </TitlesOfParts>
  <Company>AKER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69</cp:revision>
  <dcterms:created xsi:type="dcterms:W3CDTF">2016-09-18T08:56:55Z</dcterms:created>
  <dcterms:modified xsi:type="dcterms:W3CDTF">2016-11-09T09:29:57Z</dcterms:modified>
</cp:coreProperties>
</file>